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9" r:id="rId12"/>
    <p:sldId id="270" r:id="rId13"/>
    <p:sldId id="264" r:id="rId14"/>
    <p:sldId id="268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D7BB8-F95B-43F6-A205-0989CCB1EE1B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CE3E8A-00F1-4DE3-91DA-8D5948502A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447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319DC-4A0D-48C4-96C0-6E5E5960EC7D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7714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B9BB4-9735-4020-AC04-515579D0113D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6074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DBD0C-3E72-4A49-BC98-C73B3DBB583F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2015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259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B8947-2B30-4F56-A4D1-5E42C8CDFC82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0191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5420F-9D57-4B97-A70E-4577C111A342}" type="datetime1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5045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C5182-196A-4FF9-A67C-40018061F3EC}" type="datetime1">
              <a:rPr lang="en-IN" smtClean="0"/>
              <a:t>21-10-2024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6550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29F81-76F1-4F82-8B48-67B64D310746}" type="datetime1">
              <a:rPr lang="en-IN" smtClean="0"/>
              <a:t>21-10-2024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610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85C20-D6D6-41F0-86AD-F5D3203F9FC2}" type="datetime1">
              <a:rPr lang="en-IN" smtClean="0"/>
              <a:t>21-10-2024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6318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BB702-858E-4B0E-B03E-62FE15924C60}" type="datetime1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09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58926-6C4B-41C4-B1AA-BC14C665F640}" type="datetime1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5532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E828F-31C0-4AD0-9480-C9825A73C9DB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78995-3C68-47AF-92CD-7CFF3FFEFD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9718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prolog.org/setup-gprolog-1.5.0-mingw-x86.exe" TargetMode="External"/><Relationship Id="rId2" Type="http://schemas.openxmlformats.org/officeDocument/2006/relationships/hyperlink" Target="http://www.gprolog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gprolog.org/setup-gprolog-1.5.0-mingw-x64.exe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723611"/>
          </a:xfrm>
        </p:spPr>
        <p:txBody>
          <a:bodyPr>
            <a:normAutofit/>
          </a:bodyPr>
          <a:lstStyle/>
          <a:p>
            <a:r>
              <a:rPr lang="en-IN" dirty="0"/>
              <a:t>Logic Programming </a:t>
            </a:r>
            <a:br>
              <a:rPr lang="en-IN" dirty="0"/>
            </a:br>
            <a:r>
              <a:rPr lang="en-IN" dirty="0"/>
              <a:t>with </a:t>
            </a:r>
            <a:br>
              <a:rPr lang="en-IN" dirty="0"/>
            </a:br>
            <a:r>
              <a:rPr lang="en-IN" dirty="0"/>
              <a:t>Prolog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5018" y="4163236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IN" dirty="0"/>
              <a:t>CS4373: Artificial Intelligence Laboratory</a:t>
            </a:r>
          </a:p>
          <a:p>
            <a:r>
              <a:rPr lang="en-IN" dirty="0"/>
              <a:t>A.Y. </a:t>
            </a:r>
            <a:r>
              <a:rPr lang="en-IN"/>
              <a:t>2024-2025</a:t>
            </a:r>
            <a:endParaRPr lang="en-IN" dirty="0"/>
          </a:p>
          <a:p>
            <a:r>
              <a:rPr lang="en-US" dirty="0"/>
              <a:t>Department of Computer Science and Engineering</a:t>
            </a:r>
          </a:p>
          <a:p>
            <a:r>
              <a:rPr lang="en-US" dirty="0"/>
              <a:t>National Institute of Technology Rourkela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4323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35466"/>
          </a:xfrm>
        </p:spPr>
        <p:txBody>
          <a:bodyPr>
            <a:normAutofit fontScale="90000"/>
          </a:bodyPr>
          <a:lstStyle/>
          <a:p>
            <a:r>
              <a:rPr lang="en-IN" dirty="0"/>
              <a:t>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2512"/>
            <a:ext cx="10515600" cy="5164451"/>
          </a:xfrm>
        </p:spPr>
        <p:txBody>
          <a:bodyPr>
            <a:normAutofit/>
          </a:bodyPr>
          <a:lstStyle/>
          <a:p>
            <a:r>
              <a:rPr lang="en-US" sz="1800" b="1" u="sng" dirty="0"/>
              <a:t>Variables in Goals </a:t>
            </a:r>
            <a:r>
              <a:rPr lang="en-US" sz="1800" dirty="0"/>
              <a:t>- can be interpreted as meaning </a:t>
            </a:r>
            <a:r>
              <a:rPr lang="en-US" sz="1800" i="1" dirty="0"/>
              <a:t>'find values of the variables that make the goal satisfied'. </a:t>
            </a:r>
            <a:r>
              <a:rPr lang="en-US" sz="1800" dirty="0"/>
              <a:t>For example: </a:t>
            </a:r>
          </a:p>
          <a:p>
            <a:pPr marL="457200" lvl="1" indent="0">
              <a:buNone/>
            </a:pPr>
            <a:r>
              <a:rPr lang="en-US" sz="1400" b="1" dirty="0"/>
              <a:t>			</a:t>
            </a:r>
            <a:r>
              <a:rPr lang="en-US" sz="2000" b="1" dirty="0"/>
              <a:t>?-large_animal(A).</a:t>
            </a:r>
          </a:p>
          <a:p>
            <a:pPr marL="457200" lvl="1" indent="0">
              <a:buNone/>
            </a:pPr>
            <a:r>
              <a:rPr lang="en-US" sz="1400" dirty="0"/>
              <a:t>It can be read as </a:t>
            </a:r>
            <a:r>
              <a:rPr lang="en-US" sz="1400" i="1" dirty="0"/>
              <a:t>'find a value of A such that large_animal(A) is satisfied'.</a:t>
            </a:r>
          </a:p>
          <a:p>
            <a:r>
              <a:rPr lang="en-US" sz="1800" b="1" u="sng" dirty="0"/>
              <a:t>Binding Variables </a:t>
            </a:r>
            <a:r>
              <a:rPr lang="en-US" sz="1800" dirty="0"/>
              <a:t>– Initially, all variables used in a clause are said to be unbound, meaning that they do not 		     have values. When the Prolog system evaluates a goal some variables may be given 			     values such as dog, -6.4, etc. This is known as binding the variables.</a:t>
            </a:r>
          </a:p>
          <a:p>
            <a:r>
              <a:rPr lang="en-US" sz="1800" b="1" u="sng" dirty="0"/>
              <a:t>Universally Quantified Variables</a:t>
            </a:r>
            <a:r>
              <a:rPr lang="en-US" sz="1800" dirty="0"/>
              <a:t> - </a:t>
            </a:r>
            <a:r>
              <a:rPr lang="en-US" sz="1900" dirty="0"/>
              <a:t>If a variable appears in the head of a rule or fact it is taken to indicate 		                              that the rule or fact applies for all possible values of the 				                              variable. For example :</a:t>
            </a:r>
          </a:p>
          <a:p>
            <a:pPr marL="0" indent="0">
              <a:buNone/>
            </a:pPr>
            <a:r>
              <a:rPr lang="en-US" sz="1900" dirty="0"/>
              <a:t>		large_animal(X):-dog(X),large(X).</a:t>
            </a:r>
          </a:p>
          <a:p>
            <a:pPr marL="0" indent="0">
              <a:buNone/>
            </a:pPr>
            <a:r>
              <a:rPr lang="en-US" sz="1900" dirty="0"/>
              <a:t>	It can be read as </a:t>
            </a:r>
            <a:r>
              <a:rPr lang="en-US" sz="1900" i="1" dirty="0"/>
              <a:t>'for all values of X, X is a large animal if X is a dog and X is large'. </a:t>
            </a:r>
            <a:r>
              <a:rPr lang="en-US" sz="1900" dirty="0"/>
              <a:t>Variable X is 	said to be universally quantified.</a:t>
            </a:r>
          </a:p>
          <a:p>
            <a:r>
              <a:rPr lang="en-US" sz="1800" b="1" u="sng" dirty="0"/>
              <a:t>Existentially Quantified Variables </a:t>
            </a:r>
            <a:r>
              <a:rPr lang="en-US" sz="1800" dirty="0"/>
              <a:t>- if a variable, say Y, appears in the body of a clause but not in its head it is 			               taken to mean 'there is (or there exists) at least one value of Y'. Such 				               variables are said to be existentially quantified.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29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35466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Conjunctions and Disjunctions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2512"/>
            <a:ext cx="10515600" cy="5164451"/>
          </a:xfrm>
        </p:spPr>
        <p:txBody>
          <a:bodyPr>
            <a:normAutofit/>
          </a:bodyPr>
          <a:lstStyle/>
          <a:p>
            <a:r>
              <a:rPr lang="en-US" sz="1800" b="1" u="sng" dirty="0"/>
              <a:t>Conjunction</a:t>
            </a:r>
            <a:r>
              <a:rPr lang="en-US" sz="1800" dirty="0"/>
              <a:t>- Conjunction (AND logic) can be implemented using the </a:t>
            </a:r>
            <a:r>
              <a:rPr lang="en-US" sz="1800" b="1" dirty="0"/>
              <a:t>comma (,) operator</a:t>
            </a:r>
            <a:r>
              <a:rPr lang="en-US" sz="1800" dirty="0"/>
              <a:t>. So two predicates separated by a comma are joined with </a:t>
            </a:r>
            <a:r>
              <a:rPr lang="en-US" sz="1800" b="1" dirty="0"/>
              <a:t>AND</a:t>
            </a:r>
            <a:r>
              <a:rPr lang="en-US" sz="1800" dirty="0"/>
              <a:t> statement.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b="1" u="sng" dirty="0"/>
              <a:t>Disjunction</a:t>
            </a:r>
            <a:r>
              <a:rPr lang="en-US" sz="1800" dirty="0"/>
              <a:t>– Disjunction (OR logic) can be implemented using the </a:t>
            </a:r>
            <a:r>
              <a:rPr lang="en-US" sz="1800" b="1" dirty="0"/>
              <a:t>semi-colon (;) operator</a:t>
            </a:r>
            <a:r>
              <a:rPr lang="en-US" sz="1800" dirty="0"/>
              <a:t>. So two predicates separated by semi-colon are joined with </a:t>
            </a:r>
            <a:r>
              <a:rPr lang="en-US" sz="1800" b="1" dirty="0"/>
              <a:t>OR</a:t>
            </a:r>
            <a:r>
              <a:rPr lang="en-US" sz="1800" dirty="0"/>
              <a:t> statement.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11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032" y="2805937"/>
            <a:ext cx="3468052" cy="21872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187" y="2766692"/>
            <a:ext cx="2710505" cy="218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27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35466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Backtracking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2512"/>
            <a:ext cx="10515600" cy="5164451"/>
          </a:xfrm>
        </p:spPr>
        <p:txBody>
          <a:bodyPr>
            <a:normAutofit/>
          </a:bodyPr>
          <a:lstStyle/>
          <a:p>
            <a:r>
              <a:rPr lang="en-US" sz="1800" dirty="0"/>
              <a:t>Backtracking is a procedure, in which prolog searches the truth value of different predicates by checking whether they are correct or not.</a:t>
            </a:r>
          </a:p>
          <a:p>
            <a:r>
              <a:rPr lang="en-US" sz="1800" dirty="0"/>
              <a:t>In Prolog, until it reaches proper destination, it tries to backtrack. When the destination is found, it stops.</a:t>
            </a:r>
          </a:p>
          <a:p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12</a:t>
            </a:fld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705" y="2257852"/>
            <a:ext cx="2825895" cy="14161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3553" y="2183964"/>
            <a:ext cx="3229579" cy="14900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170" y="3781414"/>
            <a:ext cx="1466925" cy="25210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3672" y="3671831"/>
            <a:ext cx="3960344" cy="263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685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Exercise -1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1800" dirty="0"/>
              <a:t>Write a program to put facts indicating that a lion, a tiger, and a cow are animals into the database and record that two (lion and tiger) are carnivores. Save your program to a disk file and load it. Check that the database is correct using the </a:t>
            </a:r>
            <a:r>
              <a:rPr lang="en-US" sz="1800" b="1" dirty="0"/>
              <a:t>listing</a:t>
            </a:r>
            <a:r>
              <a:rPr lang="en-US" sz="1800" dirty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Enter goals to test whether:</a:t>
            </a:r>
          </a:p>
          <a:p>
            <a:pPr marL="0" indent="0" algn="just">
              <a:buNone/>
            </a:pPr>
            <a:r>
              <a:rPr lang="en-US" sz="1800" dirty="0"/>
              <a:t>	(a) there is such an animal as a tiger in the database</a:t>
            </a:r>
          </a:p>
          <a:p>
            <a:pPr marL="0" indent="0" algn="just">
              <a:buNone/>
            </a:pPr>
            <a:r>
              <a:rPr lang="en-US" sz="1800" dirty="0"/>
              <a:t>	(b) a cow and a tiger are both in the database (a conjunction of two goals)</a:t>
            </a:r>
          </a:p>
          <a:p>
            <a:pPr marL="0" indent="0" algn="just">
              <a:buNone/>
            </a:pPr>
            <a:r>
              <a:rPr lang="en-US" sz="1800" dirty="0"/>
              <a:t>	(c) a lion is an animal and also a carnivore</a:t>
            </a:r>
          </a:p>
          <a:p>
            <a:pPr marL="0" indent="0" algn="just">
              <a:buNone/>
            </a:pPr>
            <a:r>
              <a:rPr lang="en-US" sz="1800" dirty="0"/>
              <a:t>	(d) a cow is an animal and also a carnivore.</a:t>
            </a:r>
          </a:p>
          <a:p>
            <a:pPr marL="0" indent="0" algn="just">
              <a:buNone/>
            </a:pPr>
            <a:r>
              <a:rPr lang="en-US" sz="1800" dirty="0"/>
              <a:t>	(e) list all animals which are also carnivores.</a:t>
            </a:r>
            <a:endParaRPr lang="en-IN" sz="1800" dirty="0"/>
          </a:p>
          <a:p>
            <a:pPr marL="0" indent="0" algn="just">
              <a:buNone/>
            </a:pPr>
            <a:endParaRPr lang="en-IN" sz="1800" dirty="0"/>
          </a:p>
          <a:p>
            <a:pPr marL="0" indent="0" algn="just">
              <a:buNone/>
            </a:pPr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1383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Exercise -2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81412"/>
            <a:ext cx="10515600" cy="4921276"/>
          </a:xfrm>
        </p:spPr>
        <p:txBody>
          <a:bodyPr>
            <a:normAutofit/>
          </a:bodyPr>
          <a:lstStyle/>
          <a:p>
            <a:pPr algn="just"/>
            <a:r>
              <a:rPr lang="en-US" sz="1800" dirty="0"/>
              <a:t>Type the following program into a file and load it into Prolog.</a:t>
            </a:r>
          </a:p>
          <a:p>
            <a:pPr marL="0" indent="0" algn="just">
              <a:buNone/>
            </a:pPr>
            <a:r>
              <a:rPr lang="en-US" sz="1800" dirty="0"/>
              <a:t>	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endParaRPr lang="en-US" sz="1800" dirty="0"/>
          </a:p>
          <a:p>
            <a:pPr algn="just"/>
            <a:endParaRPr lang="en-US" sz="1800" dirty="0"/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Devise and test goals to find:</a:t>
            </a:r>
          </a:p>
          <a:p>
            <a:pPr marL="0" indent="0" algn="just">
              <a:buNone/>
            </a:pPr>
            <a:r>
              <a:rPr lang="en-US" sz="1800" dirty="0"/>
              <a:t>	(a) all the mammals.</a:t>
            </a:r>
          </a:p>
          <a:p>
            <a:pPr marL="0" indent="0" algn="just">
              <a:buNone/>
            </a:pPr>
            <a:r>
              <a:rPr lang="en-US" sz="1800" dirty="0"/>
              <a:t>	(b) all the carnivores that are mammals.</a:t>
            </a:r>
          </a:p>
          <a:p>
            <a:pPr marL="0" indent="0" algn="just">
              <a:buNone/>
            </a:pPr>
            <a:r>
              <a:rPr lang="en-US" sz="1800" dirty="0"/>
              <a:t>	(c) all the mammals with stripes.</a:t>
            </a:r>
          </a:p>
          <a:p>
            <a:pPr marL="0" indent="0" algn="just">
              <a:buNone/>
            </a:pPr>
            <a:r>
              <a:rPr lang="en-US" sz="1800" dirty="0"/>
              <a:t>	(d) whether there is a reptile that has a mane?</a:t>
            </a:r>
            <a:endParaRPr lang="en-IN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14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170" y="1798614"/>
            <a:ext cx="4586880" cy="253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484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Exercise -3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81412"/>
            <a:ext cx="10515600" cy="4921276"/>
          </a:xfrm>
        </p:spPr>
        <p:txBody>
          <a:bodyPr>
            <a:normAutofit/>
          </a:bodyPr>
          <a:lstStyle/>
          <a:p>
            <a:pPr algn="just"/>
            <a:r>
              <a:rPr lang="en-US" sz="1800" dirty="0"/>
              <a:t>Write a prolog program to infer the following first-order logic statements :</a:t>
            </a:r>
          </a:p>
          <a:p>
            <a:pPr marL="0" indent="0" algn="just">
              <a:buNone/>
            </a:pPr>
            <a:endParaRPr lang="en-US" sz="1800" dirty="0"/>
          </a:p>
          <a:p>
            <a:pPr lvl="1" algn="just"/>
            <a:r>
              <a:rPr lang="en-US" sz="1800" dirty="0"/>
              <a:t>The law says that it is a crime for an American to sell weapons to hostile nations. The country </a:t>
            </a:r>
            <a:r>
              <a:rPr lang="en-US" sz="1800" dirty="0" err="1"/>
              <a:t>Nono</a:t>
            </a:r>
            <a:r>
              <a:rPr lang="en-US" sz="1800" dirty="0"/>
              <a:t>, an enemy of America, has some missiles, and all of its missiles were sold to it by Colonel West, who is American. Is West a criminal?</a:t>
            </a:r>
            <a:endParaRPr lang="en-IN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565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59012"/>
          </a:xfrm>
        </p:spPr>
        <p:txBody>
          <a:bodyPr>
            <a:normAutofit fontScale="90000"/>
          </a:bodyPr>
          <a:lstStyle/>
          <a:p>
            <a:r>
              <a:rPr lang="en-IN" b="1" u="sng" dirty="0"/>
              <a:t>Prolog - Introduction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8209"/>
            <a:ext cx="10515600" cy="51487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Prolog or </a:t>
            </a:r>
            <a:r>
              <a:rPr lang="en-US" b="1" u="sng" dirty="0"/>
              <a:t>PRO</a:t>
            </a:r>
            <a:r>
              <a:rPr lang="en-US" dirty="0"/>
              <a:t>gramming in </a:t>
            </a:r>
            <a:r>
              <a:rPr lang="en-US" b="1" u="sng" dirty="0"/>
              <a:t>LOG</a:t>
            </a:r>
            <a:r>
              <a:rPr lang="en-US" dirty="0"/>
              <a:t>ics is a logical and declarative programming language.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dirty="0"/>
              <a:t>This is particularly suitable for programs that involve symbolic or non-numeric computation.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IN" b="1" u="sng" dirty="0"/>
              <a:t>Elements of Prolog Language</a:t>
            </a:r>
          </a:p>
          <a:p>
            <a:pPr lvl="1"/>
            <a:r>
              <a:rPr lang="en-US" b="1" dirty="0"/>
              <a:t>Facts</a:t>
            </a:r>
            <a:r>
              <a:rPr lang="en-US" dirty="0"/>
              <a:t> − The fact is a predicate that is true; for example, if we say, “Tom is the son of Jack,” then this is a fact.</a:t>
            </a:r>
          </a:p>
          <a:p>
            <a:pPr marL="457200" lvl="1" indent="0">
              <a:buNone/>
            </a:pPr>
            <a:endParaRPr lang="en-US" sz="1200" dirty="0"/>
          </a:p>
          <a:p>
            <a:pPr lvl="1"/>
            <a:r>
              <a:rPr lang="en-US" b="1" dirty="0"/>
              <a:t>Rules</a:t>
            </a:r>
            <a:r>
              <a:rPr lang="en-US" dirty="0"/>
              <a:t> − Rules are extinctions of facts that contain conditional clauses. To satisfy a rule, these conditions should be met. </a:t>
            </a:r>
          </a:p>
          <a:p>
            <a:pPr marL="457200" lvl="1" indent="0">
              <a:buNone/>
            </a:pPr>
            <a:endParaRPr lang="en-US" sz="1300" dirty="0"/>
          </a:p>
          <a:p>
            <a:pPr lvl="1"/>
            <a:r>
              <a:rPr lang="en-US" b="1" dirty="0"/>
              <a:t>Questions</a:t>
            </a:r>
            <a:r>
              <a:rPr lang="en-US" dirty="0"/>
              <a:t> − To run a prolog program, some questions are needed, and the given facts and rules can answer those questions.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1424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35466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Environment Setup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official GNU Prolog website where GNU Prolog can be downloaded.  </a:t>
            </a:r>
          </a:p>
          <a:p>
            <a:r>
              <a:rPr lang="en-US" dirty="0"/>
              <a:t>Link. </a:t>
            </a:r>
            <a:r>
              <a:rPr lang="en-US" dirty="0">
                <a:hlinkClick r:id="rId2"/>
              </a:rPr>
              <a:t>http://www.gprolog.org/</a:t>
            </a:r>
            <a:r>
              <a:rPr lang="en-US" dirty="0"/>
              <a:t> </a:t>
            </a:r>
          </a:p>
          <a:p>
            <a:r>
              <a:rPr lang="en-US" dirty="0"/>
              <a:t>For </a:t>
            </a:r>
            <a:r>
              <a:rPr lang="sv-SE" dirty="0"/>
              <a:t>32 Bit System - </a:t>
            </a:r>
            <a:r>
              <a:rPr lang="en-US" dirty="0"/>
              <a:t> </a:t>
            </a:r>
            <a:r>
              <a:rPr lang="sv-SE" dirty="0">
                <a:hlinkClick r:id="rId3"/>
              </a:rPr>
              <a:t>http://www.gprolog.org/setup-gprolog-1.5.0-mingw-x86.exe</a:t>
            </a:r>
            <a:r>
              <a:rPr lang="sv-SE" dirty="0"/>
              <a:t> </a:t>
            </a:r>
          </a:p>
          <a:p>
            <a:r>
              <a:rPr lang="sv-SE" dirty="0"/>
              <a:t>For 64 Bit System - </a:t>
            </a:r>
            <a:r>
              <a:rPr lang="sv-SE" dirty="0">
                <a:hlinkClick r:id="rId4"/>
              </a:rPr>
              <a:t>http://www.gprolog.org/setup-gprolog-1.5.0-mingw-x64.exe</a:t>
            </a:r>
            <a:endParaRPr lang="sv-SE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094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4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61" y="138425"/>
            <a:ext cx="2837068" cy="2199359"/>
          </a:xfrm>
          <a:prstGeom prst="rect">
            <a:avLst/>
          </a:prstGeom>
        </p:spPr>
      </p:pic>
      <p:cxnSp>
        <p:nvCxnSpPr>
          <p:cNvPr id="9" name="Straight Arrow Connector 8"/>
          <p:cNvCxnSpPr>
            <a:stCxn id="7" idx="3"/>
            <a:endCxn id="10" idx="1"/>
          </p:cNvCxnSpPr>
          <p:nvPr/>
        </p:nvCxnSpPr>
        <p:spPr>
          <a:xfrm>
            <a:off x="3006429" y="1238105"/>
            <a:ext cx="275906" cy="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335" y="138425"/>
            <a:ext cx="2827326" cy="21994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5567" y="138425"/>
            <a:ext cx="2827659" cy="21892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4548" y="101362"/>
            <a:ext cx="2701150" cy="2263347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stCxn id="10" idx="3"/>
            <a:endCxn id="12" idx="1"/>
          </p:cNvCxnSpPr>
          <p:nvPr/>
        </p:nvCxnSpPr>
        <p:spPr>
          <a:xfrm flipV="1">
            <a:off x="6109661" y="1233037"/>
            <a:ext cx="275906" cy="5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3"/>
            <a:endCxn id="13" idx="1"/>
          </p:cNvCxnSpPr>
          <p:nvPr/>
        </p:nvCxnSpPr>
        <p:spPr>
          <a:xfrm flipV="1">
            <a:off x="9213226" y="1233036"/>
            <a:ext cx="2213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4885" y="2990580"/>
            <a:ext cx="2800813" cy="217401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4210" y="3004013"/>
            <a:ext cx="2763149" cy="2160581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9597" y="3004013"/>
            <a:ext cx="2800064" cy="2160581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5550" y="3004013"/>
            <a:ext cx="2889498" cy="2160581"/>
          </a:xfrm>
          <a:prstGeom prst="rect">
            <a:avLst/>
          </a:prstGeom>
        </p:spPr>
      </p:pic>
      <p:cxnSp>
        <p:nvCxnSpPr>
          <p:cNvPr id="66" name="Straight Arrow Connector 65"/>
          <p:cNvCxnSpPr>
            <a:stCxn id="13" idx="2"/>
          </p:cNvCxnSpPr>
          <p:nvPr/>
        </p:nvCxnSpPr>
        <p:spPr>
          <a:xfrm>
            <a:off x="10785123" y="2364709"/>
            <a:ext cx="73868" cy="625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5" idx="1"/>
            <a:endCxn id="28" idx="3"/>
          </p:cNvCxnSpPr>
          <p:nvPr/>
        </p:nvCxnSpPr>
        <p:spPr>
          <a:xfrm flipH="1">
            <a:off x="9147359" y="4077587"/>
            <a:ext cx="187526" cy="6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28" idx="1"/>
            <a:endCxn id="36" idx="3"/>
          </p:cNvCxnSpPr>
          <p:nvPr/>
        </p:nvCxnSpPr>
        <p:spPr>
          <a:xfrm flipH="1">
            <a:off x="6109661" y="4084304"/>
            <a:ext cx="2745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6" idx="1"/>
            <a:endCxn id="64" idx="3"/>
          </p:cNvCxnSpPr>
          <p:nvPr/>
        </p:nvCxnSpPr>
        <p:spPr>
          <a:xfrm flipH="1">
            <a:off x="3035048" y="4084304"/>
            <a:ext cx="2745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561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88372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Starting Prolog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98702"/>
            <a:ext cx="10515600" cy="5278261"/>
          </a:xfrm>
        </p:spPr>
        <p:txBody>
          <a:bodyPr>
            <a:normAutofit fontScale="77500" lnSpcReduction="20000"/>
          </a:bodyPr>
          <a:lstStyle/>
          <a:p>
            <a:r>
              <a:rPr lang="en-IN" b="1" dirty="0"/>
              <a:t>System Prompt (?-)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The prompt indicates that the Prolog system is ready for the user to enter a sequence of one or more goals, which must be </a:t>
            </a:r>
            <a:r>
              <a:rPr lang="en-US" b="1" dirty="0"/>
              <a:t>terminated by a full-stop</a:t>
            </a:r>
            <a:r>
              <a:rPr lang="en-US" dirty="0"/>
              <a:t>, e.g.,</a:t>
            </a:r>
          </a:p>
          <a:p>
            <a:pPr marL="457200" lvl="1" indent="0">
              <a:lnSpc>
                <a:spcPct val="110000"/>
              </a:lnSpc>
              <a:spcAft>
                <a:spcPts val="600"/>
              </a:spcAft>
              <a:buNone/>
            </a:pPr>
            <a:endParaRPr lang="en-IN" dirty="0"/>
          </a:p>
          <a:p>
            <a:pPr marL="0" indent="0">
              <a:lnSpc>
                <a:spcPct val="110000"/>
              </a:lnSpc>
              <a:spcAft>
                <a:spcPts val="600"/>
              </a:spcAft>
              <a:buNone/>
            </a:pPr>
            <a:endParaRPr lang="en-IN" dirty="0"/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In the above example, the user has entered a sequence of four goals:</a:t>
            </a:r>
          </a:p>
          <a:p>
            <a:pPr lvl="2"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write('Hello World'), </a:t>
            </a:r>
            <a:r>
              <a:rPr lang="en-US" dirty="0" err="1"/>
              <a:t>nl</a:t>
            </a:r>
            <a:r>
              <a:rPr lang="en-US" dirty="0"/>
              <a:t> (twice) and write('Welcome to Prolog').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The </a:t>
            </a:r>
            <a:r>
              <a:rPr lang="en-US" b="1" u="sng" dirty="0"/>
              <a:t>commas</a:t>
            </a:r>
            <a:r>
              <a:rPr lang="en-US" dirty="0"/>
              <a:t> separating the goals signify </a:t>
            </a:r>
            <a:r>
              <a:rPr lang="en-US" b="1" u="sng" dirty="0"/>
              <a:t>'and'</a:t>
            </a:r>
            <a:r>
              <a:rPr lang="en-US" dirty="0"/>
              <a:t>.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The meanings of write and </a:t>
            </a:r>
            <a:r>
              <a:rPr lang="en-US" dirty="0" err="1"/>
              <a:t>nl</a:t>
            </a:r>
            <a:r>
              <a:rPr lang="en-US" dirty="0"/>
              <a:t> are pre-defined by the Prolog system. They are known as built-in predicates.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IN" dirty="0"/>
              <a:t>Two other built-in predicates are </a:t>
            </a:r>
            <a:r>
              <a:rPr lang="en-IN" b="1" dirty="0"/>
              <a:t>halt </a:t>
            </a:r>
            <a:r>
              <a:rPr lang="en-IN" dirty="0"/>
              <a:t>and </a:t>
            </a:r>
            <a:r>
              <a:rPr lang="en-IN" b="1" dirty="0"/>
              <a:t>statistics.</a:t>
            </a:r>
          </a:p>
          <a:p>
            <a:pPr lvl="2">
              <a:lnSpc>
                <a:spcPct val="110000"/>
              </a:lnSpc>
              <a:spcAft>
                <a:spcPts val="600"/>
              </a:spcAft>
            </a:pPr>
            <a:r>
              <a:rPr lang="en-IN" b="1" dirty="0"/>
              <a:t>halt </a:t>
            </a:r>
            <a:r>
              <a:rPr lang="en-US" dirty="0"/>
              <a:t>causes the Prolog system to terminate.</a:t>
            </a:r>
          </a:p>
          <a:p>
            <a:pPr lvl="2">
              <a:lnSpc>
                <a:spcPct val="110000"/>
              </a:lnSpc>
              <a:spcAft>
                <a:spcPts val="600"/>
              </a:spcAft>
            </a:pPr>
            <a:r>
              <a:rPr lang="en-US" b="1" dirty="0"/>
              <a:t>statistics</a:t>
            </a:r>
            <a:r>
              <a:rPr lang="en-US" dirty="0"/>
              <a:t> causes system statistics.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The output of the above example ends with the word </a:t>
            </a:r>
            <a:r>
              <a:rPr lang="en-US" b="1" dirty="0"/>
              <a:t>yes</a:t>
            </a:r>
            <a:r>
              <a:rPr lang="en-US" dirty="0"/>
              <a:t>, signifying that the goal has succeeded.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5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441" y="2102821"/>
            <a:ext cx="7144117" cy="36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000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1393"/>
          </a:xfrm>
        </p:spPr>
        <p:txBody>
          <a:bodyPr>
            <a:normAutofit fontScale="90000"/>
          </a:bodyPr>
          <a:lstStyle/>
          <a:p>
            <a:r>
              <a:rPr lang="en-IN" dirty="0"/>
              <a:t>First Prolog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65417"/>
            <a:ext cx="10515600" cy="5211545"/>
          </a:xfrm>
        </p:spPr>
        <p:txBody>
          <a:bodyPr>
            <a:normAutofit/>
          </a:bodyPr>
          <a:lstStyle/>
          <a:p>
            <a:r>
              <a:rPr lang="en-IN" sz="2400" dirty="0"/>
              <a:t>Let’s </a:t>
            </a:r>
            <a:r>
              <a:rPr lang="en-US" sz="2400" dirty="0"/>
              <a:t>create a Prolog program, type it into a text editor, and save it as a text file, say Program1.pl.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To load the file, first change the directory using the command - 						</a:t>
            </a:r>
            <a:r>
              <a:rPr lang="en-US" sz="2400" b="1" dirty="0"/>
              <a:t>change_directory</a:t>
            </a:r>
            <a:r>
              <a:rPr lang="en-US" sz="2400" dirty="0"/>
              <a:t>('Path').</a:t>
            </a:r>
          </a:p>
          <a:p>
            <a:endParaRPr lang="en-US" sz="2400" dirty="0"/>
          </a:p>
          <a:p>
            <a:r>
              <a:rPr lang="en-US" sz="2400" dirty="0"/>
              <a:t>To load the file for use by the Prolog system using – </a:t>
            </a:r>
          </a:p>
          <a:p>
            <a:pPr marL="0" indent="0">
              <a:buNone/>
            </a:pPr>
            <a:r>
              <a:rPr lang="en-US" sz="2400" dirty="0"/>
              <a:t>			</a:t>
            </a:r>
            <a:r>
              <a:rPr lang="en-US" sz="2400" b="1" dirty="0"/>
              <a:t>consult</a:t>
            </a:r>
            <a:r>
              <a:rPr lang="en-US" sz="2400" dirty="0"/>
              <a:t>('Program1.pl').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6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0658" y="2020491"/>
            <a:ext cx="2910930" cy="122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726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14695"/>
            <a:ext cx="10515600" cy="4862268"/>
          </a:xfrm>
        </p:spPr>
        <p:txBody>
          <a:bodyPr>
            <a:normAutofit/>
          </a:bodyPr>
          <a:lstStyle/>
          <a:p>
            <a:r>
              <a:rPr lang="en-US" sz="1800" dirty="0"/>
              <a:t>In the above program, the three lines are called </a:t>
            </a:r>
            <a:r>
              <a:rPr lang="en-US" sz="1800" b="1" u="sng" dirty="0"/>
              <a:t>clauses</a:t>
            </a:r>
            <a:r>
              <a:rPr lang="en-US" sz="1800" dirty="0"/>
              <a:t>.</a:t>
            </a:r>
          </a:p>
          <a:p>
            <a:r>
              <a:rPr lang="en-US" sz="1800" dirty="0"/>
              <a:t>Each clause is terminated by a full stop.</a:t>
            </a:r>
          </a:p>
          <a:p>
            <a:r>
              <a:rPr lang="en-US" sz="1800" dirty="0"/>
              <a:t>All </a:t>
            </a:r>
            <a:r>
              <a:rPr lang="en-US" sz="1800" b="1" dirty="0"/>
              <a:t>clauses</a:t>
            </a:r>
            <a:r>
              <a:rPr lang="en-US" sz="1800" dirty="0"/>
              <a:t> are either </a:t>
            </a:r>
            <a:r>
              <a:rPr lang="en-US" sz="1800" b="1" dirty="0"/>
              <a:t>facts</a:t>
            </a:r>
            <a:r>
              <a:rPr lang="en-US" sz="1800" dirty="0"/>
              <a:t> or </a:t>
            </a:r>
            <a:r>
              <a:rPr lang="en-US" sz="1800" b="1" dirty="0"/>
              <a:t>rules</a:t>
            </a:r>
            <a:r>
              <a:rPr lang="en-US" sz="1800" dirty="0"/>
              <a:t>.</a:t>
            </a:r>
          </a:p>
          <a:p>
            <a:r>
              <a:rPr lang="en-US" sz="1800" b="1" dirty="0"/>
              <a:t>dog(</a:t>
            </a:r>
            <a:r>
              <a:rPr lang="en-US" sz="1800" b="1" dirty="0" err="1"/>
              <a:t>fido</a:t>
            </a:r>
            <a:r>
              <a:rPr lang="en-US" sz="1800" b="1" dirty="0"/>
              <a:t>)</a:t>
            </a:r>
            <a:r>
              <a:rPr lang="en-US" sz="1800" dirty="0"/>
              <a:t> and </a:t>
            </a:r>
            <a:r>
              <a:rPr lang="en-US" sz="1800" b="1" dirty="0"/>
              <a:t>cat(</a:t>
            </a:r>
            <a:r>
              <a:rPr lang="en-US" sz="1800" b="1" dirty="0" err="1"/>
              <a:t>felix</a:t>
            </a:r>
            <a:r>
              <a:rPr lang="en-US" sz="1800" b="1" dirty="0"/>
              <a:t>)</a:t>
            </a:r>
            <a:r>
              <a:rPr lang="en-US" sz="1800" dirty="0"/>
              <a:t> are examples of </a:t>
            </a:r>
            <a:r>
              <a:rPr lang="en-US" sz="1800" b="1" dirty="0"/>
              <a:t>facts</a:t>
            </a:r>
            <a:r>
              <a:rPr lang="en-US" sz="1800" dirty="0"/>
              <a:t>. They can be interpreted in a natural way as meaning '</a:t>
            </a:r>
            <a:r>
              <a:rPr lang="en-US" sz="1800" dirty="0" err="1"/>
              <a:t>fido</a:t>
            </a:r>
            <a:r>
              <a:rPr lang="en-US" sz="1800" dirty="0"/>
              <a:t> is a dog' and '</a:t>
            </a:r>
            <a:r>
              <a:rPr lang="en-US" sz="1800" dirty="0" err="1"/>
              <a:t>felix</a:t>
            </a:r>
            <a:r>
              <a:rPr lang="en-US" sz="1800" dirty="0"/>
              <a:t> is a cat'.</a:t>
            </a:r>
          </a:p>
          <a:p>
            <a:pPr lvl="1"/>
            <a:r>
              <a:rPr lang="en-US" sz="1400" b="1" dirty="0"/>
              <a:t>dog</a:t>
            </a:r>
            <a:r>
              <a:rPr lang="en-US" sz="1400" dirty="0"/>
              <a:t> is called a </a:t>
            </a:r>
            <a:r>
              <a:rPr lang="en-US" sz="1400" b="1" dirty="0"/>
              <a:t>predicate</a:t>
            </a:r>
            <a:r>
              <a:rPr lang="en-US" sz="1400" dirty="0"/>
              <a:t>. It has one </a:t>
            </a:r>
            <a:r>
              <a:rPr lang="en-US" sz="1400" b="1" dirty="0"/>
              <a:t>argument</a:t>
            </a:r>
            <a:r>
              <a:rPr lang="en-US" sz="1400" dirty="0"/>
              <a:t>: the word </a:t>
            </a:r>
            <a:r>
              <a:rPr lang="en-US" sz="1400" b="1" dirty="0" err="1"/>
              <a:t>fido</a:t>
            </a:r>
            <a:r>
              <a:rPr lang="en-US" sz="1400" dirty="0"/>
              <a:t> is enclosed in </a:t>
            </a:r>
            <a:r>
              <a:rPr lang="en-US" sz="1400" b="1" dirty="0"/>
              <a:t>( )</a:t>
            </a:r>
            <a:r>
              <a:rPr lang="en-US" sz="1400" dirty="0"/>
              <a:t>. </a:t>
            </a:r>
            <a:r>
              <a:rPr lang="en-US" sz="1400" b="1" dirty="0" err="1"/>
              <a:t>fido</a:t>
            </a:r>
            <a:r>
              <a:rPr lang="en-US" sz="1400" dirty="0"/>
              <a:t> is called an </a:t>
            </a:r>
            <a:r>
              <a:rPr lang="en-US" sz="1400" b="1" dirty="0"/>
              <a:t>atom</a:t>
            </a:r>
            <a:r>
              <a:rPr lang="en-US" sz="1400" dirty="0"/>
              <a:t> (meaning a constant that is not a number).</a:t>
            </a:r>
          </a:p>
          <a:p>
            <a:r>
              <a:rPr lang="en-US" sz="1800" dirty="0"/>
              <a:t>The final line of the program is the </a:t>
            </a:r>
            <a:r>
              <a:rPr lang="en-US" sz="1800" b="1" dirty="0"/>
              <a:t>rule</a:t>
            </a:r>
            <a:r>
              <a:rPr lang="en-US" sz="1800" dirty="0"/>
              <a:t>.</a:t>
            </a:r>
          </a:p>
          <a:p>
            <a:pPr lvl="1"/>
            <a:r>
              <a:rPr lang="en-US" sz="1400" dirty="0"/>
              <a:t>The </a:t>
            </a:r>
            <a:r>
              <a:rPr lang="en-US" sz="1400" b="1" dirty="0"/>
              <a:t>:-</a:t>
            </a:r>
            <a:r>
              <a:rPr lang="en-US" sz="1400" dirty="0"/>
              <a:t> character (colon and hyphen) can be read as </a:t>
            </a:r>
            <a:r>
              <a:rPr lang="en-US" sz="1400" b="1" dirty="0"/>
              <a:t>'if'</a:t>
            </a:r>
            <a:r>
              <a:rPr lang="en-US" sz="1400" dirty="0"/>
              <a:t>.</a:t>
            </a:r>
          </a:p>
          <a:p>
            <a:pPr lvl="1"/>
            <a:r>
              <a:rPr lang="en-US" sz="1400" b="1" dirty="0"/>
              <a:t>X</a:t>
            </a:r>
            <a:r>
              <a:rPr lang="en-US" sz="1400" dirty="0"/>
              <a:t> is called a variable.</a:t>
            </a:r>
          </a:p>
          <a:p>
            <a:pPr lvl="1"/>
            <a:r>
              <a:rPr lang="en-US" sz="1400" dirty="0"/>
              <a:t>In this context, </a:t>
            </a:r>
            <a:r>
              <a:rPr lang="en-US" sz="1400" b="1" dirty="0"/>
              <a:t>X</a:t>
            </a:r>
            <a:r>
              <a:rPr lang="en-US" sz="1400" dirty="0"/>
              <a:t> represents any value as long as it is the same value both times.</a:t>
            </a:r>
          </a:p>
          <a:p>
            <a:pPr lvl="1"/>
            <a:r>
              <a:rPr lang="en-US" sz="1400" dirty="0"/>
              <a:t>The rule can be read naturally as -  </a:t>
            </a:r>
            <a:r>
              <a:rPr lang="en-US" sz="1400" b="1" dirty="0"/>
              <a:t>'</a:t>
            </a:r>
            <a:r>
              <a:rPr lang="en-US" sz="1400" b="1" i="1" u="sng" dirty="0"/>
              <a:t>X is an animal if X is a dog (for any X</a:t>
            </a:r>
            <a:r>
              <a:rPr lang="en-US" sz="1400" dirty="0"/>
              <a:t>)</a:t>
            </a:r>
            <a:r>
              <a:rPr lang="en-US" sz="1400" b="1" dirty="0"/>
              <a:t> '</a:t>
            </a:r>
            <a:r>
              <a:rPr lang="en-US" sz="1400" dirty="0"/>
              <a:t>.</a:t>
            </a:r>
          </a:p>
          <a:p>
            <a:pPr marL="457200" lvl="1" indent="0">
              <a:buNone/>
            </a:pPr>
            <a:endParaRPr lang="en-US" sz="1400" dirty="0"/>
          </a:p>
          <a:p>
            <a:r>
              <a:rPr lang="en-US" sz="1800" dirty="0"/>
              <a:t>?- animal(</a:t>
            </a:r>
            <a:r>
              <a:rPr lang="en-US" sz="1800" dirty="0" err="1"/>
              <a:t>fido</a:t>
            </a:r>
            <a:r>
              <a:rPr lang="en-US" sz="1800" dirty="0"/>
              <a:t>).  - yes/ no ?</a:t>
            </a:r>
          </a:p>
          <a:p>
            <a:r>
              <a:rPr lang="en-US" sz="1800" dirty="0"/>
              <a:t>?- animal(</a:t>
            </a:r>
            <a:r>
              <a:rPr lang="en-US" sz="1800" dirty="0" err="1"/>
              <a:t>felix</a:t>
            </a:r>
            <a:r>
              <a:rPr lang="en-US" sz="1800" dirty="0"/>
              <a:t>). - yes/ no ?</a:t>
            </a:r>
          </a:p>
          <a:p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7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201" y="94716"/>
            <a:ext cx="2199508" cy="92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993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b="1" dirty="0"/>
              <a:t>?- dog(X).</a:t>
            </a:r>
            <a:r>
              <a:rPr lang="en-IN" dirty="0"/>
              <a:t> - </a:t>
            </a:r>
            <a:r>
              <a:rPr lang="en-US" sz="1800" dirty="0"/>
              <a:t>means </a:t>
            </a:r>
            <a:r>
              <a:rPr lang="en-US" sz="1800" i="1" dirty="0"/>
              <a:t>'find a value of X for which the goal dog(X) is satisfied'</a:t>
            </a:r>
            <a:r>
              <a:rPr lang="en-US" sz="1800" dirty="0"/>
              <a:t>, or </a:t>
            </a:r>
            <a:r>
              <a:rPr lang="en-US" sz="1800" i="1" dirty="0"/>
              <a:t>'find a value of X which is the name of a dog'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IN" b="1" dirty="0"/>
              <a:t>?- dog(Y). - ???</a:t>
            </a:r>
          </a:p>
          <a:p>
            <a:pPr marL="0" indent="0">
              <a:buNone/>
            </a:pPr>
            <a:endParaRPr lang="en-IN" b="1" dirty="0"/>
          </a:p>
          <a:p>
            <a:r>
              <a:rPr lang="en-IN" b="1" dirty="0"/>
              <a:t>?-listing(dog).</a:t>
            </a:r>
            <a:r>
              <a:rPr lang="en-IN" dirty="0"/>
              <a:t> </a:t>
            </a:r>
            <a:r>
              <a:rPr lang="en-IN" sz="1800" dirty="0"/>
              <a:t>- </a:t>
            </a:r>
            <a:r>
              <a:rPr lang="en-US" sz="1800" dirty="0"/>
              <a:t>causes Prolog to list all four clauses defining predicate dog.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IN" b="1" dirty="0"/>
              <a:t>?-cat(X),dog(Y).</a:t>
            </a:r>
            <a:r>
              <a:rPr lang="en-IN" sz="1800" dirty="0"/>
              <a:t> - </a:t>
            </a:r>
            <a:r>
              <a:rPr lang="en-US" sz="1800" dirty="0"/>
              <a:t>gives all possible combinations of a dog and a cat.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IN" b="1" dirty="0"/>
              <a:t>?-cat(X),dog(X). - ????</a:t>
            </a:r>
            <a:endParaRPr lang="en-IN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8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0186"/>
            <a:ext cx="2847407" cy="167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0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35466"/>
          </a:xfrm>
        </p:spPr>
        <p:txBody>
          <a:bodyPr>
            <a:normAutofit fontScale="90000"/>
          </a:bodyPr>
          <a:lstStyle/>
          <a:p>
            <a:r>
              <a:rPr lang="en-IN" dirty="0"/>
              <a:t>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2512"/>
            <a:ext cx="10515600" cy="5164451"/>
          </a:xfrm>
        </p:spPr>
        <p:txBody>
          <a:bodyPr>
            <a:normAutofit/>
          </a:bodyPr>
          <a:lstStyle/>
          <a:p>
            <a:r>
              <a:rPr lang="en-US" sz="1800" dirty="0"/>
              <a:t>To define predicates in terms of themselves. This is known as a </a:t>
            </a:r>
            <a:r>
              <a:rPr lang="en-US" sz="1800" b="1" i="1" dirty="0"/>
              <a:t>recursive definition</a:t>
            </a:r>
            <a:r>
              <a:rPr lang="en-US" sz="1800" dirty="0"/>
              <a:t>. There are two forms of recursion : </a:t>
            </a:r>
          </a:p>
          <a:p>
            <a:endParaRPr lang="en-US" sz="1800" dirty="0"/>
          </a:p>
          <a:p>
            <a:pPr lvl="1"/>
            <a:r>
              <a:rPr lang="en-US" sz="1800" b="1" dirty="0"/>
              <a:t>Direct recursion</a:t>
            </a:r>
            <a:r>
              <a:rPr lang="en-US" sz="1800" dirty="0"/>
              <a:t> -  Predicate </a:t>
            </a:r>
            <a:r>
              <a:rPr lang="en-US" sz="1800" b="1" dirty="0"/>
              <a:t>pred1 </a:t>
            </a:r>
            <a:r>
              <a:rPr lang="en-US" sz="1800" dirty="0"/>
              <a:t>is defined in terms of itself.</a:t>
            </a:r>
          </a:p>
          <a:p>
            <a:pPr lvl="1"/>
            <a:r>
              <a:rPr lang="en-US" sz="1800" b="1" dirty="0"/>
              <a:t>Indirect recursion</a:t>
            </a:r>
            <a:r>
              <a:rPr lang="en-US" sz="1800" dirty="0"/>
              <a:t> - Predicate </a:t>
            </a:r>
            <a:r>
              <a:rPr lang="en-US" sz="1800" b="1" dirty="0"/>
              <a:t>pred1</a:t>
            </a:r>
            <a:r>
              <a:rPr lang="en-US" sz="1800" dirty="0"/>
              <a:t> is defined using </a:t>
            </a:r>
            <a:r>
              <a:rPr lang="en-US" sz="1800" b="1" dirty="0"/>
              <a:t>pred2</a:t>
            </a:r>
            <a:r>
              <a:rPr lang="en-US" sz="1800" dirty="0"/>
              <a:t>, defined using </a:t>
            </a:r>
            <a:r>
              <a:rPr lang="en-US" sz="1800" b="1" dirty="0"/>
              <a:t>pred3</a:t>
            </a:r>
            <a:r>
              <a:rPr lang="en-US" sz="1800" dirty="0"/>
              <a:t>, …, defined using </a:t>
            </a:r>
            <a:r>
              <a:rPr lang="en-US" sz="1800" b="1" dirty="0"/>
              <a:t>pred1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The first form is more common. An example is : </a:t>
            </a:r>
          </a:p>
          <a:p>
            <a:pPr marL="457200" lvl="1" indent="0">
              <a:buNone/>
            </a:pPr>
            <a:r>
              <a:rPr lang="en-US" b="1" dirty="0"/>
              <a:t>		</a:t>
            </a:r>
          </a:p>
          <a:p>
            <a:pPr marL="457200" lvl="1" indent="0">
              <a:buNone/>
            </a:pPr>
            <a:r>
              <a:rPr lang="en-US" b="1" dirty="0"/>
              <a:t>			likes(</a:t>
            </a:r>
            <a:r>
              <a:rPr lang="en-US" b="1" dirty="0" err="1"/>
              <a:t>john,X</a:t>
            </a:r>
            <a:r>
              <a:rPr lang="en-US" b="1" dirty="0"/>
              <a:t>):-likes(X,Y),dog(Y).</a:t>
            </a: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r>
              <a:rPr lang="en-US" sz="1800" dirty="0"/>
              <a:t>It can be interpreted as </a:t>
            </a:r>
            <a:r>
              <a:rPr lang="en-US" sz="1800" b="1" i="1" u="sng" dirty="0"/>
              <a:t>'john likes anyone who likes at least one dog'.</a:t>
            </a:r>
          </a:p>
          <a:p>
            <a:endParaRPr lang="en-IN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428A-14C9-451D-B9FC-2D8FE21F3946}" type="datetime1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CS4373: Artificial Intelligence Laboratory (NIT Rourkela)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78995-3C68-47AF-92CD-7CFF3FFEFD61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966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1607</Words>
  <Application>Microsoft Office PowerPoint</Application>
  <PresentationFormat>Widescreen</PresentationFormat>
  <Paragraphs>167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Logic Programming  with  Prolog</vt:lpstr>
      <vt:lpstr>Prolog - Introduction</vt:lpstr>
      <vt:lpstr>Environment Setup</vt:lpstr>
      <vt:lpstr>PowerPoint Presentation</vt:lpstr>
      <vt:lpstr>Starting Prolog</vt:lpstr>
      <vt:lpstr>First Prolog Program</vt:lpstr>
      <vt:lpstr>PowerPoint Presentation</vt:lpstr>
      <vt:lpstr>PowerPoint Presentation</vt:lpstr>
      <vt:lpstr>Recursion</vt:lpstr>
      <vt:lpstr>Variables</vt:lpstr>
      <vt:lpstr>Conjunctions and Disjunctions</vt:lpstr>
      <vt:lpstr>Backtracking</vt:lpstr>
      <vt:lpstr>Exercise -1 </vt:lpstr>
      <vt:lpstr>Exercise -2 </vt:lpstr>
      <vt:lpstr>Exercise -3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Logic Programming  with  Prolog</dc:title>
  <dc:creator>Sumanto</dc:creator>
  <cp:lastModifiedBy>Prof. Anup Nandy</cp:lastModifiedBy>
  <cp:revision>38</cp:revision>
  <dcterms:created xsi:type="dcterms:W3CDTF">2023-10-16T16:38:43Z</dcterms:created>
  <dcterms:modified xsi:type="dcterms:W3CDTF">2024-10-21T01:27:28Z</dcterms:modified>
</cp:coreProperties>
</file>

<file path=docProps/thumbnail.jpeg>
</file>